
<file path=[Content_Types].xml><?xml version="1.0" encoding="utf-8"?>
<Types xmlns="http://schemas.openxmlformats.org/package/2006/content-types">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notesSlides/notesSlide9.xml" ContentType="application/vnd.openxmlformats-officedocument.presentationml.notesSlide+xml"/>
  <Override PartName="/ppt/slides/slide5.xml" ContentType="application/vnd.openxmlformats-officedocument.presentationml.slide+xml"/>
  <Override PartName="/ppt/slideLayouts/slideLayout11.xml" ContentType="application/vnd.openxmlformats-officedocument.presentationml.slideLayout+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Default Extension="xml" ContentType="application/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revisionInfo.xml" ContentType="application/vnd.ms-powerpoint.revisioninfo+xml"/>
  <Override PartName="/ppt/notesSlides/notesSlide7.xml" ContentType="application/vnd.openxmlformats-officedocument.presentationml.notesSlide+xml"/>
  <Override PartName="/ppt/notesSlides/notesSlide10.xml" ContentType="application/vnd.openxmlformats-officedocument.presentationml.notesSlide+xml"/>
  <Override PartName="/ppt/notesSlides/notesSlide3.xml" ContentType="application/vnd.openxmlformats-officedocument.presentationml.notes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notesSlides/notesSlide8.xml" ContentType="application/vnd.openxmlformats-officedocument.presentationml.notesSlide+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viewProps.xml" ContentType="application/vnd.openxmlformats-officedocument.presentationml.viewProps+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autoCompressPictures="0">
  <p:sldMasterIdLst>
    <p:sldMasterId id="2147483648" r:id="rId1"/>
  </p:sldMasterIdLst>
  <p:notesMasterIdLst>
    <p:notesMasterId r:id="rId19"/>
  </p:notesMasterIdLst>
  <p:sldIdLst>
    <p:sldId id="265" r:id="rId2"/>
    <p:sldId id="268" r:id="rId3"/>
    <p:sldId id="271" r:id="rId4"/>
    <p:sldId id="270" r:id="rId5"/>
    <p:sldId id="272" r:id="rId6"/>
    <p:sldId id="264" r:id="rId7"/>
    <p:sldId id="278" r:id="rId8"/>
    <p:sldId id="274" r:id="rId9"/>
    <p:sldId id="260" r:id="rId10"/>
    <p:sldId id="275" r:id="rId11"/>
    <p:sldId id="259" r:id="rId12"/>
    <p:sldId id="258" r:id="rId13"/>
    <p:sldId id="263" r:id="rId14"/>
    <p:sldId id="261" r:id="rId15"/>
    <p:sldId id="276" r:id="rId16"/>
    <p:sldId id="279" r:id="rId17"/>
    <p:sldId id="277"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E0E0E0"/>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32767"/>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4995" autoAdjust="0"/>
    <p:restoredTop sz="84400" autoAdjust="0"/>
  </p:normalViewPr>
  <p:slideViewPr>
    <p:cSldViewPr snapToGrid="0">
      <p:cViewPr varScale="1">
        <p:scale>
          <a:sx n="69" d="100"/>
          <a:sy n="69" d="100"/>
        </p:scale>
        <p:origin x="-608" y="-11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25"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5DFFE2-258C-4FC3-8E53-B582B9F19127}" type="datetimeFigureOut">
              <a:rPr lang="en-US" smtClean="0"/>
              <a:pPr/>
              <a:t>11/14/17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C0F54A-C297-4590-91E0-B3088B8983E2}"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544502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much time do you think that takes?</a:t>
            </a:r>
          </a:p>
        </p:txBody>
      </p:sp>
      <p:sp>
        <p:nvSpPr>
          <p:cNvPr id="4" name="Slide Number Placeholder 3"/>
          <p:cNvSpPr>
            <a:spLocks noGrp="1"/>
          </p:cNvSpPr>
          <p:nvPr>
            <p:ph type="sldNum" sz="quarter" idx="10"/>
          </p:nvPr>
        </p:nvSpPr>
        <p:spPr/>
        <p:txBody>
          <a:bodyPr/>
          <a:lstStyle/>
          <a:p>
            <a:fld id="{C4C0F54A-C297-4590-91E0-B3088B8983E2}" type="slidenum">
              <a:rPr lang="en-US" smtClean="0"/>
              <a:pPr/>
              <a:t>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03414526"/>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(sometimes it's just a general impression about how your class is doing and who the outliers are - high and low)</a:t>
            </a:r>
          </a:p>
          <a:p>
            <a:r>
              <a:rPr lang="en-US" dirty="0"/>
              <a:t>(often it just means you mention something at the start of the next class)</a:t>
            </a:r>
          </a:p>
          <a:p>
            <a:r>
              <a:rPr lang="en-US" dirty="0"/>
              <a:t>Good feedback comes from good criteria, which comes from good assignments.</a:t>
            </a:r>
          </a:p>
        </p:txBody>
      </p:sp>
      <p:sp>
        <p:nvSpPr>
          <p:cNvPr id="4" name="Slide Number Placeholder 3"/>
          <p:cNvSpPr>
            <a:spLocks noGrp="1"/>
          </p:cNvSpPr>
          <p:nvPr>
            <p:ph type="sldNum" sz="quarter" idx="10"/>
          </p:nvPr>
        </p:nvSpPr>
        <p:spPr/>
        <p:txBody>
          <a:bodyPr/>
          <a:lstStyle/>
          <a:p>
            <a:fld id="{C4C0F54A-C297-4590-91E0-B3088B8983E2}" type="slidenum">
              <a:rPr lang="en-US" smtClean="0"/>
              <a:pPr/>
              <a:t>17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15103407"/>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That’s formative assessment (data for me)</a:t>
            </a:r>
          </a:p>
        </p:txBody>
      </p:sp>
      <p:sp>
        <p:nvSpPr>
          <p:cNvPr id="4" name="Slide Number Placeholder 3"/>
          <p:cNvSpPr>
            <a:spLocks noGrp="1"/>
          </p:cNvSpPr>
          <p:nvPr>
            <p:ph type="sldNum" sz="quarter" idx="10"/>
          </p:nvPr>
        </p:nvSpPr>
        <p:spPr/>
        <p:txBody>
          <a:bodyPr/>
          <a:lstStyle/>
          <a:p>
            <a:fld id="{C4C0F54A-C297-4590-91E0-B3088B8983E2}" type="slidenum">
              <a:rPr lang="en-US" smtClean="0"/>
              <a:pPr/>
              <a:t>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38014816"/>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has the ability to see all work samples on one page, I quickly noticed that students were speculating a lot – so we talked about that at the start of the next class period. </a:t>
            </a:r>
          </a:p>
        </p:txBody>
      </p:sp>
      <p:sp>
        <p:nvSpPr>
          <p:cNvPr id="4" name="Slide Number Placeholder 3"/>
          <p:cNvSpPr>
            <a:spLocks noGrp="1"/>
          </p:cNvSpPr>
          <p:nvPr>
            <p:ph type="sldNum" sz="quarter" idx="10"/>
          </p:nvPr>
        </p:nvSpPr>
        <p:spPr/>
        <p:txBody>
          <a:bodyPr/>
          <a:lstStyle/>
          <a:p>
            <a:fld id="{C4C0F54A-C297-4590-91E0-B3088B8983E2}" type="slidenum">
              <a:rPr lang="en-US" smtClean="0"/>
              <a:pPr/>
              <a:t>10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954963696"/>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formative feedback (data for them). More than anything, it shows them they’re not done. </a:t>
            </a:r>
          </a:p>
        </p:txBody>
      </p:sp>
      <p:sp>
        <p:nvSpPr>
          <p:cNvPr id="4" name="Slide Number Placeholder 3"/>
          <p:cNvSpPr>
            <a:spLocks noGrp="1"/>
          </p:cNvSpPr>
          <p:nvPr>
            <p:ph type="sldNum" sz="quarter" idx="10"/>
          </p:nvPr>
        </p:nvSpPr>
        <p:spPr/>
        <p:txBody>
          <a:bodyPr/>
          <a:lstStyle/>
          <a:p>
            <a:fld id="{C4C0F54A-C297-4590-91E0-B3088B8983E2}" type="slidenum">
              <a:rPr lang="en-US" smtClean="0"/>
              <a:pPr/>
              <a:t>11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28206707"/>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does lead to revision (which is really hard once they’re at rough draft stage!)</a:t>
            </a:r>
          </a:p>
        </p:txBody>
      </p:sp>
      <p:sp>
        <p:nvSpPr>
          <p:cNvPr id="4" name="Slide Number Placeholder 3"/>
          <p:cNvSpPr>
            <a:spLocks noGrp="1"/>
          </p:cNvSpPr>
          <p:nvPr>
            <p:ph type="sldNum" sz="quarter" idx="10"/>
          </p:nvPr>
        </p:nvSpPr>
        <p:spPr/>
        <p:txBody>
          <a:bodyPr/>
          <a:lstStyle/>
          <a:p>
            <a:fld id="{C4C0F54A-C297-4590-91E0-B3088B8983E2}" type="slidenum">
              <a:rPr lang="en-US" smtClean="0"/>
              <a:pPr/>
              <a:t>12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51384411"/>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 your feedback change if you know she has the option to resubmit for reevaluation?</a:t>
            </a:r>
          </a:p>
        </p:txBody>
      </p:sp>
      <p:sp>
        <p:nvSpPr>
          <p:cNvPr id="4" name="Slide Number Placeholder 3"/>
          <p:cNvSpPr>
            <a:spLocks noGrp="1"/>
          </p:cNvSpPr>
          <p:nvPr>
            <p:ph type="sldNum" sz="quarter" idx="10"/>
          </p:nvPr>
        </p:nvSpPr>
        <p:spPr/>
        <p:txBody>
          <a:bodyPr/>
          <a:lstStyle/>
          <a:p>
            <a:fld id="{C4C0F54A-C297-4590-91E0-B3088B8983E2}" type="slidenum">
              <a:rPr lang="en-US" smtClean="0"/>
              <a:pPr/>
              <a:t>13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8727057"/>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C0F54A-C297-4590-91E0-B3088B8983E2}" type="slidenum">
              <a:rPr lang="en-US" smtClean="0"/>
              <a:pPr/>
              <a:t>14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52708233"/>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Don’t have to be this excel savvy: copy-paste, comment banks, checklists. Find your systems!</a:t>
            </a:r>
          </a:p>
        </p:txBody>
      </p:sp>
      <p:sp>
        <p:nvSpPr>
          <p:cNvPr id="4" name="Slide Number Placeholder 3"/>
          <p:cNvSpPr>
            <a:spLocks noGrp="1"/>
          </p:cNvSpPr>
          <p:nvPr>
            <p:ph type="sldNum" sz="quarter" idx="10"/>
          </p:nvPr>
        </p:nvSpPr>
        <p:spPr/>
        <p:txBody>
          <a:bodyPr/>
          <a:lstStyle/>
          <a:p>
            <a:fld id="{C4C0F54A-C297-4590-91E0-B3088B8983E2}" type="slidenum">
              <a:rPr lang="en-US" smtClean="0"/>
              <a:pPr/>
              <a:t>15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23417005"/>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 I really need this data? Do they? </a:t>
            </a:r>
            <a:r>
              <a:rPr lang="en-US" dirty="0">
                <a:sym typeface="Wingdings" panose="05000000000000000000" pitchFamily="2" charset="2"/>
              </a:rPr>
              <a:t> How can I get/give this data more formulaically? Do I need to be doing this myself?</a:t>
            </a:r>
            <a:endParaRPr lang="en-US" dirty="0"/>
          </a:p>
        </p:txBody>
      </p:sp>
      <p:sp>
        <p:nvSpPr>
          <p:cNvPr id="4" name="Slide Number Placeholder 3"/>
          <p:cNvSpPr>
            <a:spLocks noGrp="1"/>
          </p:cNvSpPr>
          <p:nvPr>
            <p:ph type="sldNum" sz="quarter" idx="10"/>
          </p:nvPr>
        </p:nvSpPr>
        <p:spPr/>
        <p:txBody>
          <a:bodyPr/>
          <a:lstStyle/>
          <a:p>
            <a:fld id="{C4C0F54A-C297-4590-91E0-B3088B8983E2}" type="slidenum">
              <a:rPr lang="en-US" smtClean="0"/>
              <a:pPr/>
              <a:t>16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41096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11/14/17</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11/14/17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pPr/>
              <a:t>11/14/17</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11/14/17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pPr/>
              <a:t>11/14/17</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pPr/>
              <a:t>11/14/17</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pPr/>
              <a:t>11/14/17</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11/14/17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pPr/>
              <a:t>11/14/17</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11/14/17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pPr/>
              <a:t>11/14/17</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11/14/17</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 Id="rId3"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B772E780-BEC9-4495-A028-A90CC7E9A851}"/>
              </a:ext>
            </a:extLst>
          </p:cNvPr>
          <p:cNvSpPr>
            <a:spLocks noGrp="1"/>
          </p:cNvSpPr>
          <p:nvPr>
            <p:ph type="title"/>
          </p:nvPr>
        </p:nvSpPr>
        <p:spPr/>
        <p:txBody>
          <a:bodyPr/>
          <a:lstStyle/>
          <a:p>
            <a:r>
              <a:rPr lang="en-US" dirty="0"/>
              <a:t>Christine Witcher</a:t>
            </a:r>
          </a:p>
        </p:txBody>
      </p:sp>
      <p:sp>
        <p:nvSpPr>
          <p:cNvPr id="3" name="Text Placeholder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937C0AC5-0822-40CA-9D7D-A445A89AD90D}"/>
              </a:ext>
            </a:extLst>
          </p:cNvPr>
          <p:cNvSpPr>
            <a:spLocks noGrp="1"/>
          </p:cNvSpPr>
          <p:nvPr>
            <p:ph type="body" idx="1"/>
          </p:nvPr>
        </p:nvSpPr>
        <p:spPr>
          <a:xfrm>
            <a:off x="5125137" y="292140"/>
            <a:ext cx="6265088" cy="685800"/>
          </a:xfrm>
        </p:spPr>
        <p:txBody>
          <a:bodyPr/>
          <a:lstStyle/>
          <a:p>
            <a:r>
              <a:rPr lang="en-US" dirty="0"/>
              <a:t>Background</a:t>
            </a:r>
          </a:p>
        </p:txBody>
      </p:sp>
      <p:sp>
        <p:nvSpPr>
          <p:cNvPr id="4" name="Content Placeholder 3">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A0CD3DFC-818D-41D7-B6B0-601341114CEC}"/>
              </a:ext>
            </a:extLst>
          </p:cNvPr>
          <p:cNvSpPr>
            <a:spLocks noGrp="1"/>
          </p:cNvSpPr>
          <p:nvPr>
            <p:ph sz="half" idx="2"/>
          </p:nvPr>
        </p:nvSpPr>
        <p:spPr>
          <a:xfrm>
            <a:off x="5125875" y="904627"/>
            <a:ext cx="6264350" cy="1696853"/>
          </a:xfrm>
        </p:spPr>
        <p:txBody>
          <a:bodyPr/>
          <a:lstStyle/>
          <a:p>
            <a:r>
              <a:rPr lang="en-US" dirty="0"/>
              <a:t>Geophysics at WWU, 2008</a:t>
            </a:r>
          </a:p>
          <a:p>
            <a:r>
              <a:rPr lang="en-US" dirty="0"/>
              <a:t>K-2 Before/After Program</a:t>
            </a:r>
          </a:p>
          <a:p>
            <a:r>
              <a:rPr lang="en-US" dirty="0"/>
              <a:t>Seattle U </a:t>
            </a:r>
            <a:r>
              <a:rPr lang="en-US" dirty="0" err="1"/>
              <a:t>MiT</a:t>
            </a:r>
            <a:r>
              <a:rPr lang="en-US" dirty="0"/>
              <a:t> Fall 2010</a:t>
            </a:r>
          </a:p>
        </p:txBody>
      </p:sp>
      <p:sp>
        <p:nvSpPr>
          <p:cNvPr id="5" name="Text Placeholder 4">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C7A8B3A7-7FFA-4F5B-8D5D-221A1AB63CA2}"/>
              </a:ext>
            </a:extLst>
          </p:cNvPr>
          <p:cNvSpPr>
            <a:spLocks noGrp="1"/>
          </p:cNvSpPr>
          <p:nvPr>
            <p:ph type="body" sz="quarter" idx="3"/>
          </p:nvPr>
        </p:nvSpPr>
        <p:spPr>
          <a:xfrm>
            <a:off x="5125137" y="2258580"/>
            <a:ext cx="6264414" cy="685800"/>
          </a:xfrm>
        </p:spPr>
        <p:txBody>
          <a:bodyPr/>
          <a:lstStyle/>
          <a:p>
            <a:r>
              <a:rPr lang="en-US" dirty="0"/>
              <a:t>Currently</a:t>
            </a:r>
          </a:p>
        </p:txBody>
      </p:sp>
      <p:sp>
        <p:nvSpPr>
          <p:cNvPr id="6" name="Content Placeholder 5">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EF790A91-5AA4-453F-8DE3-16E224F6D0BC}"/>
              </a:ext>
            </a:extLst>
          </p:cNvPr>
          <p:cNvSpPr>
            <a:spLocks noGrp="1"/>
          </p:cNvSpPr>
          <p:nvPr>
            <p:ph sz="quarter" idx="4"/>
          </p:nvPr>
        </p:nvSpPr>
        <p:spPr>
          <a:xfrm>
            <a:off x="5125137" y="2824544"/>
            <a:ext cx="6265588" cy="3698804"/>
          </a:xfrm>
        </p:spPr>
        <p:txBody>
          <a:bodyPr>
            <a:normAutofit/>
          </a:bodyPr>
          <a:lstStyle/>
          <a:p>
            <a:r>
              <a:rPr lang="en-US" dirty="0"/>
              <a:t>Forest Ridge School of the Sacred Heart, Bellevue</a:t>
            </a:r>
          </a:p>
          <a:p>
            <a:pPr lvl="1"/>
            <a:r>
              <a:rPr lang="en-US" dirty="0"/>
              <a:t>All girls, Catholic, independent school</a:t>
            </a:r>
          </a:p>
          <a:p>
            <a:pPr lvl="1"/>
            <a:r>
              <a:rPr lang="en-US" dirty="0"/>
              <a:t>8</a:t>
            </a:r>
            <a:r>
              <a:rPr lang="en-US" baseline="30000" dirty="0"/>
              <a:t>th</a:t>
            </a:r>
            <a:r>
              <a:rPr lang="en-US" dirty="0"/>
              <a:t> physical science</a:t>
            </a:r>
          </a:p>
          <a:p>
            <a:pPr lvl="1"/>
            <a:r>
              <a:rPr lang="en-US" dirty="0"/>
              <a:t>5</a:t>
            </a:r>
            <a:r>
              <a:rPr lang="en-US" baseline="30000" dirty="0"/>
              <a:t>th</a:t>
            </a:r>
            <a:r>
              <a:rPr lang="en-US" dirty="0"/>
              <a:t> Creativity Lab</a:t>
            </a:r>
          </a:p>
          <a:p>
            <a:pPr lvl="1"/>
            <a:r>
              <a:rPr lang="en-US" dirty="0"/>
              <a:t>6</a:t>
            </a:r>
            <a:r>
              <a:rPr lang="en-US" baseline="30000" dirty="0"/>
              <a:t>th</a:t>
            </a:r>
            <a:r>
              <a:rPr lang="en-US" dirty="0"/>
              <a:t> Spatial Thinking</a:t>
            </a:r>
          </a:p>
          <a:p>
            <a:pPr lvl="1"/>
            <a:r>
              <a:rPr lang="en-US" dirty="0"/>
              <a:t>7</a:t>
            </a:r>
            <a:r>
              <a:rPr lang="en-US" baseline="30000" dirty="0"/>
              <a:t>th</a:t>
            </a:r>
            <a:r>
              <a:rPr lang="en-US" dirty="0"/>
              <a:t> MakerLab: Interactive Art </a:t>
            </a:r>
          </a:p>
          <a:p>
            <a:pPr lvl="1"/>
            <a:r>
              <a:rPr lang="en-US" dirty="0"/>
              <a:t>8</a:t>
            </a:r>
            <a:r>
              <a:rPr lang="en-US" baseline="30000" dirty="0"/>
              <a:t>th</a:t>
            </a:r>
            <a:r>
              <a:rPr lang="en-US" dirty="0"/>
              <a:t> MakerLab: High-Tech Wearables</a:t>
            </a:r>
          </a:p>
          <a:p>
            <a:r>
              <a:rPr lang="en-US" dirty="0"/>
              <a:t>Co-founder of Flash Feedback</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80055492"/>
      </p:ext>
    </p:extLst>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FBA9FDA2-EC2F-4695-AA84-74302A69813C}"/>
              </a:ext>
            </a:extLst>
          </p:cNvPr>
          <p:cNvSpPr>
            <a:spLocks noGrp="1"/>
          </p:cNvSpPr>
          <p:nvPr>
            <p:ph type="title"/>
          </p:nvPr>
        </p:nvSpPr>
        <p:spPr>
          <a:xfrm>
            <a:off x="3344214" y="1188610"/>
            <a:ext cx="5490224" cy="668470"/>
          </a:xfrm>
        </p:spPr>
        <p:txBody>
          <a:bodyPr>
            <a:normAutofit fontScale="90000"/>
          </a:bodyPr>
          <a:lstStyle/>
          <a:p>
            <a:r>
              <a:rPr lang="en-US" dirty="0"/>
              <a:t>TASK: find a buddy</a:t>
            </a:r>
          </a:p>
        </p:txBody>
      </p:sp>
      <p:sp>
        <p:nvSpPr>
          <p:cNvPr id="3" name="Text Placeholder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3CE10154-A966-4902-B108-0FCE946CFCF7}"/>
              </a:ext>
            </a:extLst>
          </p:cNvPr>
          <p:cNvSpPr>
            <a:spLocks noGrp="1"/>
          </p:cNvSpPr>
          <p:nvPr>
            <p:ph type="body" idx="1"/>
          </p:nvPr>
        </p:nvSpPr>
        <p:spPr>
          <a:xfrm>
            <a:off x="3344215" y="2177592"/>
            <a:ext cx="5490223" cy="3053029"/>
          </a:xfrm>
        </p:spPr>
        <p:txBody>
          <a:bodyPr>
            <a:normAutofit fontScale="92500"/>
          </a:bodyPr>
          <a:lstStyle/>
          <a:p>
            <a:pPr algn="l"/>
            <a:r>
              <a:rPr lang="en-US" sz="3200" dirty="0">
                <a:latin typeface="+mj-lt"/>
              </a:rPr>
              <a:t>Take a look at the dashboard.</a:t>
            </a:r>
          </a:p>
          <a:p>
            <a:pPr algn="l"/>
            <a:endParaRPr lang="en-US" sz="1600" dirty="0">
              <a:latin typeface="+mj-lt"/>
            </a:endParaRPr>
          </a:p>
          <a:p>
            <a:pPr algn="l"/>
            <a:r>
              <a:rPr lang="en-US" sz="2400" dirty="0"/>
              <a:t>Who do you check in with now? </a:t>
            </a:r>
          </a:p>
          <a:p>
            <a:pPr algn="l"/>
            <a:r>
              <a:rPr lang="en-US" sz="2400" dirty="0"/>
              <a:t>What do you ask or say? </a:t>
            </a:r>
          </a:p>
          <a:p>
            <a:pPr algn="l"/>
            <a:r>
              <a:rPr lang="en-US" sz="2400" dirty="0"/>
              <a:t>What's your plan for the next period?</a:t>
            </a:r>
            <a:endParaRPr lang="en-US" sz="4800" dirty="0">
              <a:latin typeface="+mj-lt"/>
            </a:endParaRP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3387540"/>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67DE8654-F41C-43ED-A6F8-BAAA50B5496F}"/>
              </a:ext>
            </a:extLst>
          </p:cNvPr>
          <p:cNvPicPr>
            <a:picLocks noChangeAspect="1"/>
          </p:cNvPicPr>
          <p:nvPr/>
        </p:nvPicPr>
        <p:blipFill>
          <a:blip r:embed="rId3"/>
          <a:stretch>
            <a:fillRect/>
          </a:stretch>
        </p:blipFill>
        <p:spPr>
          <a:xfrm>
            <a:off x="234097" y="741035"/>
            <a:ext cx="11773977" cy="5329827"/>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619872"/>
      </p:ext>
    </p:extLst>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782DEB3B-546D-4EA6-BF69-FBFA6C6A98F1}"/>
              </a:ext>
            </a:extLst>
          </p:cNvPr>
          <p:cNvPicPr>
            <a:picLocks noChangeAspect="1"/>
          </p:cNvPicPr>
          <p:nvPr/>
        </p:nvPicPr>
        <p:blipFill>
          <a:blip r:embed="rId3"/>
          <a:stretch>
            <a:fillRect/>
          </a:stretch>
        </p:blipFill>
        <p:spPr>
          <a:xfrm>
            <a:off x="0" y="629662"/>
            <a:ext cx="12192000" cy="5598675"/>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73560784"/>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FBA9FDA2-EC2F-4695-AA84-74302A69813C}"/>
              </a:ext>
            </a:extLst>
          </p:cNvPr>
          <p:cNvSpPr>
            <a:spLocks noGrp="1"/>
          </p:cNvSpPr>
          <p:nvPr>
            <p:ph type="title"/>
          </p:nvPr>
        </p:nvSpPr>
        <p:spPr>
          <a:xfrm>
            <a:off x="3344214" y="1188610"/>
            <a:ext cx="5490224" cy="668470"/>
          </a:xfrm>
        </p:spPr>
        <p:txBody>
          <a:bodyPr>
            <a:normAutofit fontScale="90000"/>
          </a:bodyPr>
          <a:lstStyle/>
          <a:p>
            <a:r>
              <a:rPr lang="en-US" dirty="0"/>
              <a:t>TASK: find a buddy</a:t>
            </a:r>
          </a:p>
        </p:txBody>
      </p:sp>
      <p:sp>
        <p:nvSpPr>
          <p:cNvPr id="3" name="Text Placeholder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3CE10154-A966-4902-B108-0FCE946CFCF7}"/>
              </a:ext>
            </a:extLst>
          </p:cNvPr>
          <p:cNvSpPr>
            <a:spLocks noGrp="1"/>
          </p:cNvSpPr>
          <p:nvPr>
            <p:ph type="body" idx="1"/>
          </p:nvPr>
        </p:nvSpPr>
        <p:spPr>
          <a:xfrm>
            <a:off x="3344215" y="2177592"/>
            <a:ext cx="5490223" cy="3053029"/>
          </a:xfrm>
        </p:spPr>
        <p:txBody>
          <a:bodyPr>
            <a:normAutofit/>
          </a:bodyPr>
          <a:lstStyle/>
          <a:p>
            <a:pPr algn="l"/>
            <a:r>
              <a:rPr lang="en-US" sz="4000" dirty="0">
                <a:latin typeface="+mj-lt"/>
              </a:rPr>
              <a:t>Read Ashley’s updated work sample. </a:t>
            </a:r>
          </a:p>
          <a:p>
            <a:pPr algn="l"/>
            <a:r>
              <a:rPr lang="en-US" sz="2800" dirty="0">
                <a:latin typeface="+mj-lt"/>
              </a:rPr>
              <a:t>What feedback do you give her? Level?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1325448"/>
      </p:ext>
    </p:extLst>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EBDDE699-8836-4F65-9DA6-39EB0195F31C}"/>
              </a:ext>
            </a:extLst>
          </p:cNvPr>
          <p:cNvSpPr/>
          <p:nvPr/>
        </p:nvSpPr>
        <p:spPr>
          <a:xfrm>
            <a:off x="757286" y="537431"/>
            <a:ext cx="6096000" cy="5632311"/>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r>
              <a:rPr lang="en-US" dirty="0">
                <a:solidFill>
                  <a:srgbClr val="000000"/>
                </a:solidFill>
                <a:latin typeface="SourceSansPro"/>
              </a:rPr>
              <a:t>This assignment asked you to answer the question, "Is it likely enough that a crime has been committed to warrant a call to the police?" Your argument: </a:t>
            </a:r>
            <a:r>
              <a:rPr lang="en-US" dirty="0"/>
              <a:t/>
            </a:r>
            <a:br>
              <a:rPr lang="en-US" dirty="0"/>
            </a:br>
            <a:r>
              <a:rPr lang="en-US" dirty="0">
                <a:solidFill>
                  <a:srgbClr val="000000"/>
                </a:solidFill>
                <a:latin typeface="SourceSansPro"/>
              </a:rPr>
              <a:t>• addresses the question with a specific claim </a:t>
            </a:r>
            <a:r>
              <a:rPr lang="en-US" dirty="0"/>
              <a:t/>
            </a:r>
            <a:br>
              <a:rPr lang="en-US" dirty="0"/>
            </a:br>
            <a:r>
              <a:rPr lang="en-US" dirty="0">
                <a:solidFill>
                  <a:srgbClr val="000000"/>
                </a:solidFill>
                <a:latin typeface="SourceSansPro"/>
              </a:rPr>
              <a:t>• has sufficient evidence (observations and measurements) to support the claim</a:t>
            </a:r>
            <a:r>
              <a:rPr lang="en-US" dirty="0"/>
              <a:t/>
            </a:r>
            <a:br>
              <a:rPr lang="en-US" dirty="0"/>
            </a:br>
            <a:r>
              <a:rPr lang="en-US" dirty="0"/>
              <a:t/>
            </a:r>
            <a:br>
              <a:rPr lang="en-US" dirty="0"/>
            </a:br>
            <a:r>
              <a:rPr lang="en-US" dirty="0">
                <a:solidFill>
                  <a:srgbClr val="000000"/>
                </a:solidFill>
                <a:latin typeface="SourceSansPro"/>
              </a:rPr>
              <a:t>When revising your work, make sure your argument: </a:t>
            </a:r>
            <a:r>
              <a:rPr lang="en-US" dirty="0"/>
              <a:t/>
            </a:r>
            <a:br>
              <a:rPr lang="en-US" dirty="0"/>
            </a:br>
            <a:r>
              <a:rPr lang="en-US" dirty="0">
                <a:solidFill>
                  <a:srgbClr val="000000"/>
                </a:solidFill>
                <a:latin typeface="SourceSansPro"/>
              </a:rPr>
              <a:t>• uses a logical chain of accurate reasoning to support the claim (scientific facts)</a:t>
            </a:r>
            <a:r>
              <a:rPr lang="en-US" dirty="0"/>
              <a:t/>
            </a:r>
            <a:br>
              <a:rPr lang="en-US" dirty="0"/>
            </a:br>
            <a:r>
              <a:rPr lang="en-US" dirty="0">
                <a:solidFill>
                  <a:srgbClr val="000000"/>
                </a:solidFill>
                <a:latin typeface="SourceSansPro"/>
              </a:rPr>
              <a:t>• is excellent</a:t>
            </a:r>
            <a:r>
              <a:rPr lang="en-US" dirty="0"/>
              <a:t/>
            </a:r>
            <a:br>
              <a:rPr lang="en-US" dirty="0"/>
            </a:br>
            <a:r>
              <a:rPr lang="en-US" dirty="0">
                <a:solidFill>
                  <a:srgbClr val="000000"/>
                </a:solidFill>
                <a:latin typeface="SourceSansPro"/>
              </a:rPr>
              <a:t>• refutes a counterclaim</a:t>
            </a:r>
            <a:r>
              <a:rPr lang="en-US" dirty="0"/>
              <a:t/>
            </a:r>
            <a:br>
              <a:rPr lang="en-US" dirty="0"/>
            </a:br>
            <a:r>
              <a:rPr lang="en-US" dirty="0"/>
              <a:t/>
            </a:r>
            <a:br>
              <a:rPr lang="en-US" dirty="0"/>
            </a:br>
            <a:r>
              <a:rPr lang="en-US" dirty="0">
                <a:solidFill>
                  <a:srgbClr val="000000"/>
                </a:solidFill>
                <a:latin typeface="SourceSansPro"/>
              </a:rPr>
              <a:t>You are currently at a level 2.75.</a:t>
            </a:r>
            <a:r>
              <a:rPr lang="en-US" dirty="0"/>
              <a:t/>
            </a:r>
            <a:br>
              <a:rPr lang="en-US" dirty="0"/>
            </a:br>
            <a:r>
              <a:rPr lang="en-US" dirty="0">
                <a:solidFill>
                  <a:srgbClr val="000000"/>
                </a:solidFill>
                <a:latin typeface="SourceSansPro"/>
              </a:rPr>
              <a:t>To work towards mastery, you should edit for focus and to avoid speculation. First, you only need to include evidence that is relevant to your argument. To avoid speculation, specifically when you are discussing the white powder, make sure to use factual statements as reasoning rather than making guesses about the story.</a:t>
            </a:r>
            <a:endParaRPr lang="en-US" dirty="0"/>
          </a:p>
        </p:txBody>
      </p:sp>
      <p:sp>
        <p:nvSpPr>
          <p:cNvPr id="3" name="Rectangle: Rounded Corners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75A7DB3D-3E62-46A2-9E50-0626E074C31D}"/>
              </a:ext>
            </a:extLst>
          </p:cNvPr>
          <p:cNvSpPr/>
          <p:nvPr/>
        </p:nvSpPr>
        <p:spPr>
          <a:xfrm>
            <a:off x="4044098" y="3167406"/>
            <a:ext cx="1272619" cy="1206631"/>
          </a:xfrm>
          <a:prstGeom prst="round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82%</a:t>
            </a:r>
          </a:p>
        </p:txBody>
      </p:sp>
      <p:sp>
        <p:nvSpPr>
          <p:cNvPr id="4" name="TextBox 3">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F2EB89A1-549F-40B3-BDE2-7F48384EA314}"/>
              </a:ext>
            </a:extLst>
          </p:cNvPr>
          <p:cNvSpPr txBox="1"/>
          <p:nvPr/>
        </p:nvSpPr>
        <p:spPr>
          <a:xfrm>
            <a:off x="7299299" y="1898374"/>
            <a:ext cx="4130701"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It used to take me 5-7 minutes per paragraph.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 have 50 students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That’s about </a:t>
            </a:r>
            <a:r>
              <a:rPr lang="en-US" b="1" dirty="0">
                <a:solidFill>
                  <a:srgbClr val="FF0000"/>
                </a:solidFill>
              </a:rPr>
              <a:t>5 hours </a:t>
            </a:r>
            <a:r>
              <a:rPr lang="en-US" dirty="0"/>
              <a:t>of grading per assignment.</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40892949"/>
      </p:ext>
    </p:extLst>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7187CACC-EE33-4FBE-9FFE-8F2B5E18F7FE}"/>
              </a:ext>
            </a:extLst>
          </p:cNvPr>
          <p:cNvPicPr>
            <a:picLocks noChangeAspect="1"/>
          </p:cNvPicPr>
          <p:nvPr/>
        </p:nvPicPr>
        <p:blipFill>
          <a:blip r:embed="rId3"/>
          <a:stretch>
            <a:fillRect/>
          </a:stretch>
        </p:blipFill>
        <p:spPr>
          <a:xfrm>
            <a:off x="342485" y="271462"/>
            <a:ext cx="9201150" cy="6315075"/>
          </a:xfrm>
          <a:prstGeom prst="rect">
            <a:avLst/>
          </a:prstGeom>
          <a:ln>
            <a:solidFill>
              <a:schemeClr val="tx1">
                <a:lumMod val="85000"/>
                <a:lumOff val="15000"/>
              </a:schemeClr>
            </a:solidFill>
          </a:ln>
        </p:spPr>
      </p:pic>
      <p:sp>
        <p:nvSpPr>
          <p:cNvPr id="3" name="TextBox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16079CAD-16C9-46B0-945C-370CE7B839F5}"/>
              </a:ext>
            </a:extLst>
          </p:cNvPr>
          <p:cNvSpPr txBox="1"/>
          <p:nvPr/>
        </p:nvSpPr>
        <p:spPr>
          <a:xfrm>
            <a:off x="9754265" y="2554356"/>
            <a:ext cx="2244336" cy="2308324"/>
          </a:xfrm>
          <a:prstGeom prst="rect">
            <a:avLst/>
          </a:prstGeom>
          <a:noFill/>
        </p:spPr>
        <p:txBody>
          <a:bodyPr wrap="square" rtlCol="0">
            <a:spAutoFit/>
          </a:bodyPr>
          <a:lstStyle/>
          <a:p>
            <a:pPr marL="285750" indent="-285750">
              <a:buFont typeface="Arial" panose="020B0604020202020204" pitchFamily="34" charset="0"/>
              <a:buChar char="•"/>
            </a:pPr>
            <a:r>
              <a:rPr lang="en-US" dirty="0"/>
              <a:t>This takes 3 minutes</a:t>
            </a:r>
          </a:p>
          <a:p>
            <a:pPr marL="285750" indent="-285750">
              <a:buFont typeface="Arial" panose="020B0604020202020204" pitchFamily="34" charset="0"/>
              <a:buChar char="•"/>
            </a:pPr>
            <a:endParaRPr lang="en-US" dirty="0"/>
          </a:p>
          <a:p>
            <a:endParaRPr lang="en-US" dirty="0"/>
          </a:p>
          <a:p>
            <a:pPr marL="285750" indent="-285750">
              <a:buFont typeface="Arial" panose="020B0604020202020204" pitchFamily="34" charset="0"/>
              <a:buChar char="•"/>
            </a:pPr>
            <a:r>
              <a:rPr lang="en-US" dirty="0"/>
              <a:t>That’s about </a:t>
            </a:r>
            <a:r>
              <a:rPr lang="en-US" b="1" dirty="0">
                <a:solidFill>
                  <a:srgbClr val="FF0000"/>
                </a:solidFill>
              </a:rPr>
              <a:t>2.5 hours </a:t>
            </a:r>
            <a:r>
              <a:rPr lang="en-US" dirty="0"/>
              <a:t>of grading per assignment.</a:t>
            </a:r>
          </a:p>
        </p:txBody>
      </p:sp>
      <p:sp>
        <p:nvSpPr>
          <p:cNvPr id="4" name="TextBox 3">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23DC1041-5217-49F6-AF33-9DEB5B668977}"/>
              </a:ext>
            </a:extLst>
          </p:cNvPr>
          <p:cNvSpPr txBox="1"/>
          <p:nvPr/>
        </p:nvSpPr>
        <p:spPr>
          <a:xfrm>
            <a:off x="9754265" y="1262269"/>
            <a:ext cx="2244335" cy="954107"/>
          </a:xfrm>
          <a:prstGeom prst="rect">
            <a:avLst/>
          </a:prstGeom>
          <a:noFill/>
        </p:spPr>
        <p:txBody>
          <a:bodyPr wrap="square" rtlCol="0">
            <a:spAutoFit/>
          </a:bodyPr>
          <a:lstStyle/>
          <a:p>
            <a:pPr algn="ctr"/>
            <a:r>
              <a:rPr lang="en-US" sz="2800" dirty="0"/>
              <a:t>Excel Spreadsheet</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30391294"/>
      </p:ext>
    </p:extLst>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B69FB749-F4D6-4766-9653-19E7884F4E90}"/>
              </a:ext>
            </a:extLst>
          </p:cNvPr>
          <p:cNvSpPr txBox="1"/>
          <p:nvPr/>
        </p:nvSpPr>
        <p:spPr>
          <a:xfrm>
            <a:off x="4175760" y="1788160"/>
            <a:ext cx="3840480" cy="4708981"/>
          </a:xfrm>
          <a:prstGeom prst="rect">
            <a:avLst/>
          </a:prstGeom>
          <a:noFill/>
        </p:spPr>
        <p:txBody>
          <a:bodyPr wrap="square" rtlCol="0">
            <a:spAutoFit/>
          </a:bodyPr>
          <a:lstStyle/>
          <a:p>
            <a:pPr algn="ctr"/>
            <a:r>
              <a:rPr lang="en-US" sz="6000" dirty="0"/>
              <a:t>Eliminate</a:t>
            </a:r>
          </a:p>
          <a:p>
            <a:pPr algn="ctr"/>
            <a:endParaRPr lang="en-US" sz="6000" dirty="0"/>
          </a:p>
          <a:p>
            <a:pPr algn="ctr"/>
            <a:r>
              <a:rPr lang="en-US" sz="6000" dirty="0"/>
              <a:t>Automate</a:t>
            </a:r>
          </a:p>
          <a:p>
            <a:pPr algn="ctr"/>
            <a:endParaRPr lang="en-US" sz="6000" dirty="0"/>
          </a:p>
          <a:p>
            <a:pPr algn="ctr"/>
            <a:r>
              <a:rPr lang="en-US" sz="6000" dirty="0"/>
              <a:t>Delegate</a:t>
            </a:r>
          </a:p>
        </p:txBody>
      </p:sp>
      <p:sp>
        <p:nvSpPr>
          <p:cNvPr id="3" name="Arrow: Down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BE2BED70-9C38-404D-AAC3-C26FE7271C46}"/>
              </a:ext>
            </a:extLst>
          </p:cNvPr>
          <p:cNvSpPr/>
          <p:nvPr/>
        </p:nvSpPr>
        <p:spPr>
          <a:xfrm>
            <a:off x="5963920" y="2783840"/>
            <a:ext cx="294640" cy="11074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Down 3">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EA7AAB29-BCE6-49EC-B580-5F3F259C5AEE}"/>
              </a:ext>
            </a:extLst>
          </p:cNvPr>
          <p:cNvSpPr/>
          <p:nvPr/>
        </p:nvSpPr>
        <p:spPr>
          <a:xfrm>
            <a:off x="5948680" y="4551680"/>
            <a:ext cx="294640" cy="11074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FCF73039-B435-4617-B115-0B7940D09FC9}"/>
              </a:ext>
            </a:extLst>
          </p:cNvPr>
          <p:cNvSpPr/>
          <p:nvPr/>
        </p:nvSpPr>
        <p:spPr>
          <a:xfrm>
            <a:off x="1065371" y="274657"/>
            <a:ext cx="10091737" cy="1015663"/>
          </a:xfrm>
          <a:prstGeom prst="rect">
            <a:avLst/>
          </a:prstGeom>
        </p:spPr>
        <p:txBody>
          <a:bodyPr wrap="none">
            <a:spAutoFit/>
          </a:bodyPr>
          <a:lstStyle/>
          <a:p>
            <a:pPr algn="ctr"/>
            <a:r>
              <a:rPr lang="en-US" sz="6000" dirty="0">
                <a:solidFill>
                  <a:srgbClr val="FF0000"/>
                </a:solidFill>
              </a:rPr>
              <a:t>If you take away one thing…</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37201947"/>
      </p:ext>
    </p:extLst>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F0B2195C-305E-4243-BB2A-48CD0FC50418}"/>
              </a:ext>
            </a:extLst>
          </p:cNvPr>
          <p:cNvSpPr>
            <a:spLocks noGrp="1"/>
          </p:cNvSpPr>
          <p:nvPr>
            <p:ph type="title"/>
          </p:nvPr>
        </p:nvSpPr>
        <p:spPr/>
        <p:txBody>
          <a:bodyPr/>
          <a:lstStyle/>
          <a:p>
            <a:r>
              <a:rPr lang="en-US" dirty="0"/>
              <a:t>Other Lessons Learned</a:t>
            </a:r>
          </a:p>
        </p:txBody>
      </p:sp>
      <p:sp>
        <p:nvSpPr>
          <p:cNvPr id="3" name="Text Placeholder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7F086107-0CBC-4817-90AC-49B6F5F877FA}"/>
              </a:ext>
            </a:extLst>
          </p:cNvPr>
          <p:cNvSpPr>
            <a:spLocks noGrp="1"/>
          </p:cNvSpPr>
          <p:nvPr>
            <p:ph type="body" idx="1"/>
          </p:nvPr>
        </p:nvSpPr>
        <p:spPr>
          <a:xfrm>
            <a:off x="5125305" y="254545"/>
            <a:ext cx="6265088" cy="685800"/>
          </a:xfrm>
        </p:spPr>
        <p:txBody>
          <a:bodyPr/>
          <a:lstStyle/>
          <a:p>
            <a:r>
              <a:rPr lang="en-US" sz="2400" dirty="0"/>
              <a:t>Formative Assessment</a:t>
            </a:r>
          </a:p>
        </p:txBody>
      </p:sp>
      <p:sp>
        <p:nvSpPr>
          <p:cNvPr id="4" name="Content Placeholder 3">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A1CE2E42-029A-4836-8509-77E1B3544C03}"/>
              </a:ext>
            </a:extLst>
          </p:cNvPr>
          <p:cNvSpPr>
            <a:spLocks noGrp="1"/>
          </p:cNvSpPr>
          <p:nvPr>
            <p:ph sz="half" idx="2"/>
          </p:nvPr>
        </p:nvSpPr>
        <p:spPr>
          <a:xfrm>
            <a:off x="5126043" y="873375"/>
            <a:ext cx="6264350" cy="2286385"/>
          </a:xfrm>
        </p:spPr>
        <p:txBody>
          <a:bodyPr>
            <a:normAutofit lnSpcReduction="10000"/>
          </a:bodyPr>
          <a:lstStyle/>
          <a:p>
            <a:pPr fontAlgn="ctr"/>
            <a:r>
              <a:rPr lang="en-US" sz="2400" dirty="0"/>
              <a:t>It doesn't </a:t>
            </a:r>
            <a:r>
              <a:rPr lang="en-US" sz="2400" i="1" dirty="0"/>
              <a:t>always</a:t>
            </a:r>
            <a:r>
              <a:rPr lang="en-US" sz="2400" dirty="0"/>
              <a:t> look like a beautiful spreadsheet of data points about each student </a:t>
            </a:r>
          </a:p>
          <a:p>
            <a:pPr fontAlgn="ctr"/>
            <a:r>
              <a:rPr lang="en-US" sz="2400" dirty="0"/>
              <a:t>It doesn't have to result in total curriculum re-write</a:t>
            </a:r>
          </a:p>
        </p:txBody>
      </p:sp>
      <p:sp>
        <p:nvSpPr>
          <p:cNvPr id="5" name="Text Placeholder 4">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24BED13A-5D78-43C3-9CC6-869BD69161E2}"/>
              </a:ext>
            </a:extLst>
          </p:cNvPr>
          <p:cNvSpPr>
            <a:spLocks noGrp="1"/>
          </p:cNvSpPr>
          <p:nvPr>
            <p:ph type="body" sz="quarter" idx="3"/>
          </p:nvPr>
        </p:nvSpPr>
        <p:spPr>
          <a:xfrm>
            <a:off x="5125979" y="3660823"/>
            <a:ext cx="6264414" cy="685800"/>
          </a:xfrm>
        </p:spPr>
        <p:txBody>
          <a:bodyPr/>
          <a:lstStyle/>
          <a:p>
            <a:r>
              <a:rPr lang="en-US" sz="2400" dirty="0"/>
              <a:t>Formative Feedback</a:t>
            </a:r>
          </a:p>
        </p:txBody>
      </p:sp>
      <p:sp>
        <p:nvSpPr>
          <p:cNvPr id="6" name="Content Placeholder 5">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A7EC2DCD-C19A-4E74-9751-140A5AC9A6EE}"/>
              </a:ext>
            </a:extLst>
          </p:cNvPr>
          <p:cNvSpPr>
            <a:spLocks noGrp="1"/>
          </p:cNvSpPr>
          <p:nvPr>
            <p:ph sz="quarter" idx="4"/>
          </p:nvPr>
        </p:nvSpPr>
        <p:spPr>
          <a:xfrm>
            <a:off x="5124805" y="4541095"/>
            <a:ext cx="6265588" cy="1684320"/>
          </a:xfrm>
        </p:spPr>
        <p:txBody>
          <a:bodyPr>
            <a:normAutofit/>
          </a:bodyPr>
          <a:lstStyle/>
          <a:p>
            <a:pPr fontAlgn="ctr"/>
            <a:r>
              <a:rPr lang="en-US" sz="2400" dirty="0"/>
              <a:t>Don't assume that your students know how to use the feedback</a:t>
            </a:r>
          </a:p>
          <a:p>
            <a:pPr fontAlgn="ctr"/>
            <a:r>
              <a:rPr lang="en-US" sz="2400" dirty="0"/>
              <a:t>More ≠ better. </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15767813"/>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E3F7B563-65CB-4649-B874-8330D1B26747}"/>
              </a:ext>
            </a:extLst>
          </p:cNvPr>
          <p:cNvSpPr>
            <a:spLocks noGrp="1"/>
          </p:cNvSpPr>
          <p:nvPr>
            <p:ph type="title"/>
          </p:nvPr>
        </p:nvSpPr>
        <p:spPr/>
        <p:txBody>
          <a:bodyPr/>
          <a:lstStyle/>
          <a:p>
            <a:r>
              <a:rPr lang="en-US" dirty="0"/>
              <a:t>Middle School Science Department</a:t>
            </a:r>
          </a:p>
        </p:txBody>
      </p:sp>
      <p:sp>
        <p:nvSpPr>
          <p:cNvPr id="3" name="Content Placeholder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4E506A89-5CA0-41F3-BBD3-E0DA7AF444CD}"/>
              </a:ext>
            </a:extLst>
          </p:cNvPr>
          <p:cNvSpPr>
            <a:spLocks noGrp="1"/>
          </p:cNvSpPr>
          <p:nvPr>
            <p:ph idx="1"/>
          </p:nvPr>
        </p:nvSpPr>
        <p:spPr>
          <a:xfrm>
            <a:off x="4562572" y="803186"/>
            <a:ext cx="7371761" cy="5248622"/>
          </a:xfrm>
        </p:spPr>
        <p:txBody>
          <a:bodyPr/>
          <a:lstStyle/>
          <a:p>
            <a:pPr marL="0" indent="0" algn="ctr">
              <a:buNone/>
            </a:pPr>
            <a:r>
              <a:rPr lang="en-US" sz="2800" b="1" dirty="0"/>
              <a:t>Standards Based </a:t>
            </a:r>
            <a:r>
              <a:rPr lang="en-US" sz="2800" b="1" i="1" dirty="0"/>
              <a:t>Assessment</a:t>
            </a:r>
            <a:r>
              <a:rPr lang="en-US" sz="2800" b="1" dirty="0"/>
              <a:t> </a:t>
            </a:r>
          </a:p>
          <a:p>
            <a:endParaRPr lang="en-US" b="1" dirty="0"/>
          </a:p>
          <a:p>
            <a:pPr marL="342900" indent="-342900">
              <a:buAutoNum type="arabicPeriod"/>
            </a:pPr>
            <a:r>
              <a:rPr lang="en-US" b="1" dirty="0"/>
              <a:t>We defined core dispositions for our students</a:t>
            </a:r>
          </a:p>
          <a:p>
            <a:pPr marL="342900" indent="-342900">
              <a:buAutoNum type="arabicPeriod"/>
            </a:pPr>
            <a:r>
              <a:rPr lang="en-US" b="1" dirty="0"/>
              <a:t>We defined 10 skills standards (based on NGSS)</a:t>
            </a:r>
          </a:p>
          <a:p>
            <a:pPr marL="342900" indent="-342900">
              <a:buAutoNum type="arabicPeriod"/>
            </a:pPr>
            <a:r>
              <a:rPr lang="en-US" b="1" dirty="0"/>
              <a:t>We develop assessment policies that match the dispositions</a:t>
            </a:r>
          </a:p>
          <a:p>
            <a:pPr marL="342900" indent="-342900">
              <a:buAutoNum type="arabicPeriod"/>
            </a:pPr>
            <a:r>
              <a:rPr lang="en-US" b="1" dirty="0"/>
              <a:t>We choose assessments that match content + a standard</a:t>
            </a:r>
          </a:p>
          <a:p>
            <a:pPr marL="0" indent="0">
              <a:buNone/>
            </a:pPr>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31871488"/>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5" name="Picture 1" descr="Machine generated alternative text:&#10;Scientific Habits of Mind Spectrum &#10;                                         ROOM FOR GROWTH &#10;DEVELOPMENTALLY &#10;APPROPRIATE  &#10;EXCEEDING EXPECTATIONS &#10;Perspective Dogmatic Stubborn &#10;Committed Considerate Actively open-minded&#10; &#10;Open-&#10;Mindedness&#10; &#10;You feel that your &#10;opinions should not or &#10;cannot be questioned. &#10;You are not open to &#10;hearing new evidence. &#10;You feel that your &#10;opinions are correct. &#10;You are open to &#10;listening to new &#10;evidence, but won’t &#10;allow it to persuade &#10;you. &#10;You feel that your &#10;opinions are most &#10;likely correct but you &#10;are willing to consider &#10;new evidence when it &#10;is presented to you. &#10;You feel that your &#10;opinions are always &#10;open to questioning. &#10;You consider new &#10;evidence whenever it &#10;is presented to you. &#10;You feel that your opinions &#10;can always be improved. &#10;You seek out new &#10;perspectives and evidence &#10;to refine your knowledge &#10;and beliefs. &#10; &#10;  &#10;Motivation Praise-seeking &#10;Completion &#10;focused &#10;Achievement &#10;focused &#10;Knowledge &#10;focused &#10;Truth-seeking &#10;Truth-&#10;Seeking &#10;Your learning and &#10;effort are motivated by &#10;a desire for praise and &#10;recognition. You aim to &#10;get recognition of your &#10;intelligence and &#10;abilities through your &#10;work so that you can &#10;feel validated. &#10;Your learning and &#10;effort are motivated &#10;by a desire to &#10;complete tasks. You &#10;aim to finish each &#10;task that is presented &#10;to you so that you &#10;can feel &#10;accomplished. &#10;Your learning and &#10;effort are motivated &#10;by a desire to achieve. &#10;You aim to improve &#10;your performance or &#10;level so that you can &#10;feel that you have &#10;grown. &#10;Your learning and &#10;effort are motivated &#10;by a desire to acquire &#10;more knowledge. You &#10;aim to learn something &#10;new with each task &#10;that is presented to &#10;you so that you can &#10;feel intelligent. &#10;Your learning and effort are &#10;motivated by a desire to &#10;better understand the &#10;workings and truths of the &#10;natural and technological &#10;world. You actively seek out &#10;new experiences and &#10;opportunities to learn so &#10;that you can feel the awe &#10;and wonder that come from &#10;better understanding of &#10;something. &#10; &#10;  &#10;Practices Naïve Reactive &#10;Systematic Proactive Strategic &#10;Academic &#10;Maturity &#10;You are dependent on &#10;others to meet your &#10;academic &#10;responsibilities. &#10;You make academic &#10;decisions in response &#10;to responsibilities as &#10;they arise. &#10;You have systems for &#10;managing your &#10;academic &#10;responsibilities. &#10;You look ahead and &#10;make decisions based &#10;on the changing nature &#10;of your academic &#10;responsibilities &#10;You are strategic about &#10;predicting the nature of &#10;future responsibilities and &#10;you fluidly adapt your &#10;systems to meet them. &#10;                                         ROOM FOR GROWTH &#10;DEVELOPMENTALLY &#10;APPROPRIATE  &#10;EXCEEDING EXPECTATIONS &#10;">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9444EB9B-0BE0-42D8-B03E-DD5CC7C771FB}"/>
              </a:ext>
            </a:extLst>
          </p:cNvPr>
          <p:cNvPicPr>
            <a:picLocks noChangeAspect="1" noChangeArrowheads="1"/>
          </p:cNvPicPr>
          <p:nvPr/>
        </p:nvPicPr>
        <p:blipFill rotWithShape="1">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t="6586" b="14219"/>
          <a:stretch/>
        </p:blipFill>
        <p:spPr bwMode="auto">
          <a:xfrm>
            <a:off x="769856" y="108147"/>
            <a:ext cx="10591800" cy="648175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31118873"/>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E3F7B563-65CB-4649-B874-8330D1B26747}"/>
              </a:ext>
            </a:extLst>
          </p:cNvPr>
          <p:cNvSpPr>
            <a:spLocks noGrp="1"/>
          </p:cNvSpPr>
          <p:nvPr>
            <p:ph type="title"/>
          </p:nvPr>
        </p:nvSpPr>
        <p:spPr/>
        <p:txBody>
          <a:bodyPr/>
          <a:lstStyle/>
          <a:p>
            <a:r>
              <a:rPr lang="en-US" dirty="0"/>
              <a:t>8</a:t>
            </a:r>
            <a:r>
              <a:rPr lang="en-US" baseline="30000" dirty="0"/>
              <a:t>th</a:t>
            </a:r>
            <a:r>
              <a:rPr lang="en-US" dirty="0"/>
              <a:t> Physical Science</a:t>
            </a:r>
          </a:p>
        </p:txBody>
      </p:sp>
      <p:sp>
        <p:nvSpPr>
          <p:cNvPr id="3" name="Content Placeholder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4E506A89-5CA0-41F3-BBD3-E0DA7AF444CD}"/>
              </a:ext>
            </a:extLst>
          </p:cNvPr>
          <p:cNvSpPr>
            <a:spLocks noGrp="1"/>
          </p:cNvSpPr>
          <p:nvPr>
            <p:ph idx="1"/>
          </p:nvPr>
        </p:nvSpPr>
        <p:spPr>
          <a:xfrm>
            <a:off x="4713403" y="803186"/>
            <a:ext cx="6686918" cy="5248622"/>
          </a:xfrm>
        </p:spPr>
        <p:txBody>
          <a:bodyPr/>
          <a:lstStyle/>
          <a:p>
            <a:r>
              <a:rPr lang="en-US" b="1" dirty="0"/>
              <a:t>Inquiry based </a:t>
            </a:r>
            <a:r>
              <a:rPr lang="en-US" dirty="0"/>
              <a:t>UW Physics by Inquiry + Argument-Driven Inquiry curriculum</a:t>
            </a:r>
          </a:p>
          <a:p>
            <a:pPr lvl="1"/>
            <a:r>
              <a:rPr lang="en-US" dirty="0"/>
              <a:t>Background reading</a:t>
            </a:r>
          </a:p>
          <a:p>
            <a:pPr lvl="1"/>
            <a:r>
              <a:rPr lang="en-US" dirty="0"/>
              <a:t>Reading notes template </a:t>
            </a:r>
            <a:r>
              <a:rPr lang="en-US" dirty="0">
                <a:highlight>
                  <a:srgbClr val="FFFF00"/>
                </a:highlight>
              </a:rPr>
              <a:t>checked in person</a:t>
            </a:r>
          </a:p>
          <a:p>
            <a:pPr lvl="1"/>
            <a:r>
              <a:rPr lang="en-US" dirty="0"/>
              <a:t>Tools talks and mini-lectures for new skills</a:t>
            </a:r>
          </a:p>
          <a:p>
            <a:pPr lvl="1"/>
            <a:r>
              <a:rPr lang="en-US" dirty="0"/>
              <a:t>Lab work in groups</a:t>
            </a:r>
          </a:p>
          <a:p>
            <a:pPr lvl="1"/>
            <a:r>
              <a:rPr lang="en-US" dirty="0"/>
              <a:t>Labs get </a:t>
            </a:r>
            <a:r>
              <a:rPr lang="en-US" dirty="0">
                <a:highlight>
                  <a:srgbClr val="FFFF00"/>
                </a:highlight>
              </a:rPr>
              <a:t>group checkouts</a:t>
            </a:r>
          </a:p>
          <a:p>
            <a:pPr lvl="1"/>
            <a:r>
              <a:rPr lang="en-US" dirty="0"/>
              <a:t>Assessments are single-standard tasks</a:t>
            </a:r>
          </a:p>
          <a:p>
            <a:pPr lvl="1"/>
            <a:endParaRPr lang="en-US" dirty="0"/>
          </a:p>
          <a:p>
            <a:r>
              <a:rPr lang="en-US" b="1" dirty="0"/>
              <a:t>Flipped classroom</a:t>
            </a:r>
            <a:r>
              <a:rPr lang="en-US" dirty="0"/>
              <a:t>: lecture videos + readings happen at home, labs and activities in class</a:t>
            </a:r>
          </a:p>
          <a:p>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77234901"/>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2" descr="https://prod-uploads-nexgen-inquiry.s3.amazonaws.com/production/image_attachments/attached_files/000/080/858/original/8a012f7374d26bdbb624e7d4aa9ac11d58b2ef5e/C_2_Arguments.PNG?1505153703">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48F4438C-8865-42B9-B891-FE198E515406}"/>
              </a:ext>
            </a:extLst>
          </p:cNvPr>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1120" y="4839437"/>
            <a:ext cx="12039600" cy="179026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4" name="Content Placeholder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595B9350-0A8E-493E-B14C-28861EA72B3E}"/>
              </a:ext>
            </a:extLst>
          </p:cNvPr>
          <p:cNvSpPr txBox="1">
            <a:spLocks/>
          </p:cNvSpPr>
          <p:nvPr/>
        </p:nvSpPr>
        <p:spPr>
          <a:xfrm>
            <a:off x="6705599" y="266691"/>
            <a:ext cx="5055349" cy="3883845"/>
          </a:xfrm>
          <a:prstGeom prst="rect">
            <a:avLst/>
          </a:prstGeom>
        </p:spPr>
        <p:txBody>
          <a:bodyPr>
            <a:normAutofit fontScale="92500" lnSpcReduction="10000"/>
          </a:bodyPr>
          <a:lst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a:lstStyle>
          <a:p>
            <a:pPr lvl="1"/>
            <a:endParaRPr lang="en-US" dirty="0"/>
          </a:p>
          <a:p>
            <a:pPr marL="342900" indent="-342900">
              <a:buFont typeface="Wingdings" panose="05000000000000000000" pitchFamily="2" charset="2"/>
              <a:buAutoNum type="arabicPeriod"/>
            </a:pPr>
            <a:r>
              <a:rPr lang="en-US" dirty="0"/>
              <a:t>Primary Knowledge: Investigate the scene, take detailed observations</a:t>
            </a:r>
          </a:p>
          <a:p>
            <a:pPr marL="342900" indent="-342900">
              <a:buFont typeface="Wingdings" panose="05000000000000000000" pitchFamily="2" charset="2"/>
              <a:buAutoNum type="arabicPeriod"/>
            </a:pPr>
            <a:r>
              <a:rPr lang="en-US" dirty="0"/>
              <a:t>Secondary Knowledge: Do research to gather legal and scientific facts that inform the situation</a:t>
            </a:r>
          </a:p>
          <a:p>
            <a:pPr marL="342900" indent="-342900">
              <a:buFont typeface="Wingdings" panose="05000000000000000000" pitchFamily="2" charset="2"/>
              <a:buAutoNum type="arabicPeriod"/>
            </a:pPr>
            <a:r>
              <a:rPr lang="en-US" dirty="0"/>
              <a:t>Evaluate knowledge to determine facts relevant to the question</a:t>
            </a:r>
          </a:p>
          <a:p>
            <a:pPr marL="342900" indent="-342900">
              <a:buFont typeface="Wingdings" panose="05000000000000000000" pitchFamily="2" charset="2"/>
              <a:buAutoNum type="arabicPeriod"/>
            </a:pPr>
            <a:r>
              <a:rPr lang="en-US" dirty="0"/>
              <a:t>Develop a claim (answer the question)</a:t>
            </a:r>
          </a:p>
          <a:p>
            <a:pPr marL="342900" indent="-342900">
              <a:buFont typeface="Wingdings" panose="05000000000000000000" pitchFamily="2" charset="2"/>
              <a:buAutoNum type="arabicPeriod"/>
            </a:pPr>
            <a:r>
              <a:rPr lang="en-US" dirty="0"/>
              <a:t>Use evidence and reasoning to support your claim. Write in CER format.</a:t>
            </a:r>
          </a:p>
          <a:p>
            <a:endParaRPr lang="en-US" dirty="0"/>
          </a:p>
          <a:p>
            <a:endParaRPr lang="en-US" dirty="0"/>
          </a:p>
        </p:txBody>
      </p:sp>
      <p:sp>
        <p:nvSpPr>
          <p:cNvPr id="5" name="Rectangle 4">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54512293-741E-4BC3-B5FC-1AEDBC934FD9}"/>
              </a:ext>
            </a:extLst>
          </p:cNvPr>
          <p:cNvSpPr/>
          <p:nvPr/>
        </p:nvSpPr>
        <p:spPr>
          <a:xfrm>
            <a:off x="300401" y="337775"/>
            <a:ext cx="6207760" cy="736355"/>
          </a:xfrm>
          <a:prstGeom prst="rect">
            <a:avLst/>
          </a:prstGeom>
        </p:spPr>
        <p:txBody>
          <a:bodyPr wrap="square">
            <a:spAutoFit/>
          </a:bodyPr>
          <a:lstStyle/>
          <a:p>
            <a:pPr>
              <a:lnSpc>
                <a:spcPct val="107000"/>
              </a:lnSpc>
              <a:spcBef>
                <a:spcPts val="1200"/>
              </a:spcBef>
            </a:pPr>
            <a:r>
              <a:rPr lang="en-US" sz="2000" b="1" kern="0" dirty="0">
                <a:solidFill>
                  <a:srgbClr val="2F5496"/>
                </a:solidFill>
                <a:latin typeface="Calibri Light" panose="020F0302020204030204" pitchFamily="34" charset="0"/>
                <a:ea typeface="Times New Roman" panose="02020603050405020304" pitchFamily="18" charset="0"/>
                <a:cs typeface="Times New Roman" panose="02020603050405020304" pitchFamily="18" charset="0"/>
              </a:rPr>
              <a:t>Is it likely enough that a crime has been committed that it warrants a call to the police?</a:t>
            </a:r>
            <a:endParaRPr lang="en-US" sz="1400" b="1" kern="0"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endParaRPr>
          </a:p>
        </p:txBody>
      </p:sp>
      <p:pic>
        <p:nvPicPr>
          <p:cNvPr id="7" name="Picture 6" descr="A picture containing table, indoor&#10;&#10;Description generated with high confidence">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3459081D-0DFD-4B98-AA23-8FC36B2E0015}"/>
              </a:ext>
            </a:extLst>
          </p:cNvPr>
          <p:cNvPicPr>
            <a:picLocks noChangeAspect="1"/>
          </p:cNvPicPr>
          <p:nvPr/>
        </p:nvPicPr>
        <p:blipFill>
          <a:blip r:embed="rId3"/>
          <a:stretch>
            <a:fillRect/>
          </a:stretch>
        </p:blipFill>
        <p:spPr>
          <a:xfrm>
            <a:off x="903716" y="1074130"/>
            <a:ext cx="4742939" cy="3557204"/>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47877620"/>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FBA9FDA2-EC2F-4695-AA84-74302A69813C}"/>
              </a:ext>
            </a:extLst>
          </p:cNvPr>
          <p:cNvSpPr>
            <a:spLocks noGrp="1"/>
          </p:cNvSpPr>
          <p:nvPr>
            <p:ph type="title"/>
          </p:nvPr>
        </p:nvSpPr>
        <p:spPr>
          <a:xfrm>
            <a:off x="3344214" y="1188610"/>
            <a:ext cx="5490224" cy="668470"/>
          </a:xfrm>
        </p:spPr>
        <p:txBody>
          <a:bodyPr>
            <a:normAutofit fontScale="90000"/>
          </a:bodyPr>
          <a:lstStyle/>
          <a:p>
            <a:r>
              <a:rPr lang="en-US" dirty="0"/>
              <a:t>QUESTION</a:t>
            </a:r>
          </a:p>
        </p:txBody>
      </p:sp>
      <p:sp>
        <p:nvSpPr>
          <p:cNvPr id="3" name="Text Placeholder 2">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3CE10154-A966-4902-B108-0FCE946CFCF7}"/>
              </a:ext>
            </a:extLst>
          </p:cNvPr>
          <p:cNvSpPr>
            <a:spLocks noGrp="1"/>
          </p:cNvSpPr>
          <p:nvPr>
            <p:ph type="body" idx="1"/>
          </p:nvPr>
        </p:nvSpPr>
        <p:spPr>
          <a:xfrm>
            <a:off x="3344214" y="2177592"/>
            <a:ext cx="5413287" cy="3053029"/>
          </a:xfrm>
        </p:spPr>
        <p:txBody>
          <a:bodyPr>
            <a:normAutofit/>
          </a:bodyPr>
          <a:lstStyle/>
          <a:p>
            <a:pPr algn="l"/>
            <a:r>
              <a:rPr lang="en-US" sz="3200" dirty="0">
                <a:latin typeface="+mj-lt"/>
              </a:rPr>
              <a:t>Students have produced rough drafts of their CER’s. </a:t>
            </a:r>
          </a:p>
          <a:p>
            <a:pPr algn="l"/>
            <a:endParaRPr lang="en-US" sz="1600" dirty="0">
              <a:latin typeface="+mj-lt"/>
            </a:endParaRPr>
          </a:p>
          <a:p>
            <a:pPr algn="l"/>
            <a:r>
              <a:rPr lang="en-US" sz="2000" dirty="0"/>
              <a:t>What do you do as formative assessment?</a:t>
            </a:r>
          </a:p>
          <a:p>
            <a:pPr algn="l"/>
            <a:r>
              <a:rPr lang="en-US" sz="2000" dirty="0"/>
              <a:t>What do you do as formative feedback?</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42975121"/>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Picture">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CFE395C9-CE7D-4511-BA52-6BF55513025E}"/>
              </a:ext>
            </a:extLst>
          </p:cNvPr>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67418" y="3201353"/>
            <a:ext cx="11457164" cy="1604327"/>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3" name="Picture 2" descr="A close up of a logo&#10;&#10;Description generated with high confidence">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0AED1AB0-111B-400A-96E6-9008F8C87EE0}"/>
              </a:ext>
            </a:extLst>
          </p:cNvPr>
          <p:cNvPicPr>
            <a:picLocks noChangeAspect="1"/>
          </p:cNvPicPr>
          <p:nvPr/>
        </p:nvPicPr>
        <p:blipFill rotWithShape="1">
          <a:blip r:embed="rId3"/>
          <a:srcRect l="31224" t="23144" r="3714" b="32779"/>
          <a:stretch/>
        </p:blipFill>
        <p:spPr>
          <a:xfrm>
            <a:off x="2276324" y="1047433"/>
            <a:ext cx="7639352" cy="1728144"/>
          </a:xfrm>
          <a:prstGeom prst="rect">
            <a:avLst/>
          </a:prstGeom>
        </p:spPr>
      </p:pic>
      <p:sp>
        <p:nvSpPr>
          <p:cNvPr id="2" name="TextBox 1">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F6053F54-E83F-435C-B87E-BC0CF8DF7293}"/>
              </a:ext>
            </a:extLst>
          </p:cNvPr>
          <p:cNvSpPr txBox="1"/>
          <p:nvPr/>
        </p:nvSpPr>
        <p:spPr>
          <a:xfrm>
            <a:off x="3972560" y="4969846"/>
            <a:ext cx="4643120" cy="523220"/>
          </a:xfrm>
          <a:prstGeom prst="rect">
            <a:avLst/>
          </a:prstGeom>
          <a:noFill/>
        </p:spPr>
        <p:txBody>
          <a:bodyPr wrap="square" rtlCol="0">
            <a:spAutoFit/>
          </a:bodyPr>
          <a:lstStyle/>
          <a:p>
            <a:r>
              <a:rPr lang="en-US" sz="2800" dirty="0">
                <a:solidFill>
                  <a:schemeClr val="accent4">
                    <a:lumMod val="50000"/>
                  </a:schemeClr>
                </a:solidFill>
              </a:rPr>
              <a:t>Double-blind peer review</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10172627"/>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86414CE5-A55E-4AF0-B366-00A949DB5FE2}"/>
              </a:ext>
            </a:extLst>
          </p:cNvPr>
          <p:cNvSpPr/>
          <p:nvPr/>
        </p:nvSpPr>
        <p:spPr>
          <a:xfrm>
            <a:off x="631595" y="843280"/>
            <a:ext cx="5078248" cy="465914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dirty="0">
                <a:latin typeface="+mj-lt"/>
              </a:rPr>
              <a:t>It is not likely enough that a crime has been committed that it does not warrant a call to the police. 2 quarters, 1 dime, 1 Canadian $2 coin, 1 Canadian $1 coin and a bag with white powder in it was found at the scene of the crime.  A  Cup with a rubber band on the bottom and red fingerprints on it and a serrated folding knife inside of the cup was also found at the scene of the crime. The red substance on the cup is not blood because blood would have by this time turned a darker color. If there was suspicious activity it wouldn't have been with the knife because there is nothing on the knife, it is clean. You might tell the principal or a high position</a:t>
            </a:r>
          </a:p>
        </p:txBody>
      </p:sp>
      <p:sp>
        <p:nvSpPr>
          <p:cNvPr id="6" name="Rectangle 5">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7B8748D9-FC6F-49EA-A078-FD305085856E}"/>
              </a:ext>
            </a:extLst>
          </p:cNvPr>
          <p:cNvSpPr/>
          <p:nvPr/>
        </p:nvSpPr>
        <p:spPr>
          <a:xfrm>
            <a:off x="6247169" y="120440"/>
            <a:ext cx="5479775" cy="923330"/>
          </a:xfrm>
          <a:prstGeom prst="rect">
            <a:avLst/>
          </a:prstGeom>
        </p:spPr>
        <p:txBody>
          <a:bodyPr wrap="square">
            <a:spAutoFit/>
          </a:bodyPr>
          <a:lstStyle/>
          <a:p>
            <a:r>
              <a:rPr lang="en-US" dirty="0">
                <a:solidFill>
                  <a:srgbClr val="323537"/>
                </a:solidFill>
                <a:latin typeface="Helvetica Neue"/>
              </a:rPr>
              <a:t>How much do you agree that this work sample contains enough evidence to support the claim and contains reasoning that is accurate (correct)?</a:t>
            </a:r>
          </a:p>
        </p:txBody>
      </p:sp>
      <p:pic>
        <p:nvPicPr>
          <p:cNvPr id="8" name="Picture 7">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7559977E-42C5-42F2-A9F1-1FBA270D29D6}"/>
              </a:ext>
            </a:extLst>
          </p:cNvPr>
          <p:cNvPicPr>
            <a:picLocks noChangeAspect="1"/>
          </p:cNvPicPr>
          <p:nvPr/>
        </p:nvPicPr>
        <p:blipFill rotWithShape="1">
          <a:blip r:embed="rId2"/>
          <a:srcRect t="26461" b="19498"/>
          <a:stretch/>
        </p:blipFill>
        <p:spPr>
          <a:xfrm>
            <a:off x="6247170" y="2747952"/>
            <a:ext cx="5366653" cy="3795409"/>
          </a:xfrm>
          <a:prstGeom prst="rect">
            <a:avLst/>
          </a:prstGeom>
        </p:spPr>
      </p:pic>
      <p:pic>
        <p:nvPicPr>
          <p:cNvPr id="9" name="Picture 8">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A432A930-3DB2-4DC2-94FD-5966CEEE2FFF}"/>
              </a:ext>
            </a:extLst>
          </p:cNvPr>
          <p:cNvPicPr>
            <a:picLocks noChangeAspect="1"/>
          </p:cNvPicPr>
          <p:nvPr/>
        </p:nvPicPr>
        <p:blipFill rotWithShape="1">
          <a:blip r:embed="rId2"/>
          <a:srcRect b="79654"/>
          <a:stretch/>
        </p:blipFill>
        <p:spPr>
          <a:xfrm>
            <a:off x="6124623" y="1175994"/>
            <a:ext cx="5903980" cy="1571959"/>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23222741"/>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A screenshot of a cell phone&#10;&#10;Description generated with very high confidence">
            <a:extLst>
              <a:ext uri="{FF2B5EF4-FFF2-40B4-BE49-F238E27FC236}">
                <a16:creationId xmlns:a16="http://schemas.microsoft.com/office/drawing/2014/main" xmlns:p="http://schemas.openxmlformats.org/presentationml/2006/main" xmlns:r="http://schemas.openxmlformats.org/officeDocument/2006/relationships" xmlns:a="http://schemas.openxmlformats.org/drawingml/2006/main" xmlns="" id="{FE8CC324-3046-40C4-A7F8-EE29DDF8791F}"/>
              </a:ext>
            </a:extLst>
          </p:cNvPr>
          <p:cNvPicPr>
            <a:picLocks noChangeAspect="1"/>
          </p:cNvPicPr>
          <p:nvPr/>
        </p:nvPicPr>
        <p:blipFill>
          <a:blip r:embed="rId3"/>
          <a:stretch>
            <a:fillRect/>
          </a:stretch>
        </p:blipFill>
        <p:spPr>
          <a:xfrm>
            <a:off x="149899" y="93371"/>
            <a:ext cx="12001955" cy="6641966"/>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375835"/>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xmlns:a="http://schemas.openxmlformats.org/drawingml/2006/main" xmlns="" name="Atlas" id="{5156B0E4-0EB1-49FE-A26B-15F6F698AEC6}" vid="{508F7963-D0B5-43F7-BB2C-FCE3009C08E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a="http://schemas.openxmlformats.org/drawingml/2006/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TM16401371[[fn=Atlas]]</Template>
  <TotalTime>231</TotalTime>
  <Words>993</Words>
  <Application>Microsoft Macintosh PowerPoint</Application>
  <PresentationFormat>Custom</PresentationFormat>
  <Paragraphs>101</Paragraphs>
  <Slides>17</Slides>
  <Notes>10</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Atlas</vt:lpstr>
      <vt:lpstr>Christine Witcher</vt:lpstr>
      <vt:lpstr>Middle School Science Department</vt:lpstr>
      <vt:lpstr>Slide 3</vt:lpstr>
      <vt:lpstr>8th Physical Science</vt:lpstr>
      <vt:lpstr>Slide 5</vt:lpstr>
      <vt:lpstr>QUESTION</vt:lpstr>
      <vt:lpstr>Slide 7</vt:lpstr>
      <vt:lpstr>Slide 8</vt:lpstr>
      <vt:lpstr>Slide 9</vt:lpstr>
      <vt:lpstr>TASK: find a buddy</vt:lpstr>
      <vt:lpstr>Slide 11</vt:lpstr>
      <vt:lpstr>Slide 12</vt:lpstr>
      <vt:lpstr>TASK: find a buddy</vt:lpstr>
      <vt:lpstr>Slide 14</vt:lpstr>
      <vt:lpstr>Slide 15</vt:lpstr>
      <vt:lpstr>Slide 16</vt:lpstr>
      <vt:lpstr>Other Lessons Learned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Witcher, Christine</dc:creator>
  <cp:lastModifiedBy>Mark Roddy</cp:lastModifiedBy>
  <cp:revision>18</cp:revision>
  <dcterms:created xsi:type="dcterms:W3CDTF">2017-11-14T22:31:35Z</dcterms:created>
  <dcterms:modified xsi:type="dcterms:W3CDTF">2017-11-14T22:34:52Z</dcterms:modified>
</cp:coreProperties>
</file>